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5" r:id="rId5"/>
    <p:sldId id="337" r:id="rId6"/>
    <p:sldId id="323" r:id="rId7"/>
    <p:sldId id="326" r:id="rId8"/>
    <p:sldId id="339" r:id="rId9"/>
    <p:sldId id="328" r:id="rId10"/>
    <p:sldId id="333" r:id="rId11"/>
    <p:sldId id="330" r:id="rId12"/>
    <p:sldId id="31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o" initials="I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ADB2"/>
    <a:srgbClr val="81BC49"/>
    <a:srgbClr val="505150"/>
    <a:srgbClr val="003E5C"/>
    <a:srgbClr val="00522C"/>
    <a:srgbClr val="999A98"/>
    <a:srgbClr val="0071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579" autoAdjust="0"/>
  </p:normalViewPr>
  <p:slideViewPr>
    <p:cSldViewPr snapToGrid="0" snapToObjects="1">
      <p:cViewPr>
        <p:scale>
          <a:sx n="125" d="100"/>
          <a:sy n="125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2E41-6E40-A24F-9D5B-1D63FA70F3DC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951E-4292-5F4B-8028-92381465C55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26652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1785-5C05-4713-B2F7-62DC4948DC48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D2CD6-DF61-4753-B669-760B601A548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224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7131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2CD6-DF61-4753-B669-760B601A548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229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000" y="1470667"/>
            <a:ext cx="8229600" cy="1369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720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38242" y="874841"/>
            <a:ext cx="8229600" cy="854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kern="1200">
                <a:solidFill>
                  <a:srgbClr val="3CADB2"/>
                </a:solidFill>
                <a:latin typeface="Helvetica Neue Condensed Bold"/>
                <a:ea typeface="+mj-ea"/>
                <a:cs typeface="+mj-cs"/>
              </a:defRPr>
            </a:lvl1pPr>
          </a:lstStyle>
          <a:p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19 juli</a:t>
            </a:r>
            <a:r>
              <a:rPr lang="nl-NL" sz="4000" b="1" spc="-250" baseline="0" dirty="0" smtClean="0">
                <a:solidFill>
                  <a:srgbClr val="81BC49"/>
                </a:solidFill>
                <a:latin typeface="Arial"/>
                <a:cs typeface="Arial"/>
              </a:rPr>
              <a:t> 20</a:t>
            </a:r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13 /</a:t>
            </a:r>
            <a:r>
              <a:rPr lang="nl-NL" sz="4000" b="1" spc="-250" baseline="0" dirty="0" smtClean="0">
                <a:solidFill>
                  <a:srgbClr val="81BC49"/>
                </a:solidFill>
                <a:latin typeface="Arial"/>
                <a:cs typeface="Arial"/>
              </a:rPr>
              <a:t> </a:t>
            </a:r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Presentator</a:t>
            </a:r>
            <a:endParaRPr lang="en-US" sz="4000" b="1" spc="-250" dirty="0">
              <a:solidFill>
                <a:srgbClr val="81BC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9847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rech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613" y="360000"/>
            <a:ext cx="3931174" cy="1550880"/>
          </a:xfrm>
        </p:spPr>
        <p:txBody>
          <a:bodyPr/>
          <a:lstStyle>
            <a:lvl1pPr algn="r">
              <a:defRPr>
                <a:solidFill>
                  <a:srgbClr val="003E5C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55626" y="2078916"/>
            <a:ext cx="3948324" cy="280315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2000">
                <a:solidFill>
                  <a:srgbClr val="FFFFFF"/>
                </a:solidFill>
                <a:latin typeface="MS Reference Sans Serif"/>
                <a:cs typeface="MS Reference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000" y="360363"/>
            <a:ext cx="3663950" cy="42481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36756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PAGINA Erasmu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000" y="1117869"/>
            <a:ext cx="8229600" cy="1369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7200" b="1" spc="-400">
                <a:latin typeface="Arial"/>
                <a:cs typeface="Aria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451404"/>
            <a:ext cx="8125562" cy="554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 u="none" spc="-200" baseline="0">
                <a:solidFill>
                  <a:srgbClr val="81BC49"/>
                </a:solidFill>
                <a:latin typeface="Arial"/>
                <a:cs typeface="Arial"/>
              </a:defRPr>
            </a:lvl1pPr>
          </a:lstStyle>
          <a:p>
            <a:r>
              <a:rPr lang="en-US" sz="4000" b="1" i="0" spc="-250" dirty="0" smtClean="0">
                <a:solidFill>
                  <a:srgbClr val="81BC49"/>
                </a:solidFill>
                <a:latin typeface="Arial"/>
                <a:cs typeface="Arial"/>
              </a:rPr>
              <a:t>19 </a:t>
            </a:r>
            <a:r>
              <a:rPr lang="en-US" sz="4000" b="1" i="0" spc="-250" dirty="0" err="1" smtClean="0">
                <a:solidFill>
                  <a:srgbClr val="81BC49"/>
                </a:solidFill>
                <a:latin typeface="Arial"/>
                <a:cs typeface="Arial"/>
              </a:rPr>
              <a:t>juli</a:t>
            </a:r>
            <a:r>
              <a:rPr lang="en-US" sz="4000" b="1" i="0" spc="-250" dirty="0" smtClean="0">
                <a:solidFill>
                  <a:srgbClr val="81BC49"/>
                </a:solidFill>
                <a:latin typeface="Arial"/>
                <a:cs typeface="Arial"/>
              </a:rPr>
              <a:t> 2013 / </a:t>
            </a:r>
            <a:r>
              <a:rPr lang="en-US" sz="4000" b="1" i="0" spc="-250" dirty="0" err="1" smtClean="0">
                <a:solidFill>
                  <a:srgbClr val="81BC49"/>
                </a:solidFill>
                <a:latin typeface="Arial"/>
                <a:cs typeface="Arial"/>
              </a:rPr>
              <a:t>Presentator</a:t>
            </a:r>
            <a:endParaRPr lang="en-US" sz="4000" b="1" spc="-250" dirty="0">
              <a:solidFill>
                <a:srgbClr val="81BC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58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Erasmu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000" y="1117869"/>
            <a:ext cx="8229600" cy="1369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7200" b="1" spc="-400">
                <a:latin typeface="Arial"/>
                <a:cs typeface="Aria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67372" y="526098"/>
            <a:ext cx="8229600" cy="854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kern="1200">
                <a:solidFill>
                  <a:srgbClr val="3CADB2"/>
                </a:solidFill>
                <a:latin typeface="Helvetica Neue Condensed Bold"/>
                <a:ea typeface="+mj-ea"/>
                <a:cs typeface="+mj-cs"/>
              </a:defRPr>
            </a:lvl1pPr>
          </a:lstStyle>
          <a:p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19 juli</a:t>
            </a:r>
            <a:r>
              <a:rPr lang="nl-NL" sz="4000" b="1" spc="-250" baseline="0" dirty="0" smtClean="0">
                <a:solidFill>
                  <a:srgbClr val="81BC49"/>
                </a:solidFill>
                <a:latin typeface="Arial"/>
                <a:cs typeface="Arial"/>
              </a:rPr>
              <a:t> 20</a:t>
            </a:r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13 /</a:t>
            </a:r>
            <a:r>
              <a:rPr lang="nl-NL" sz="4000" b="1" spc="-250" baseline="0" dirty="0" smtClean="0">
                <a:solidFill>
                  <a:srgbClr val="81BC49"/>
                </a:solidFill>
                <a:latin typeface="Arial"/>
                <a:cs typeface="Arial"/>
              </a:rPr>
              <a:t> </a:t>
            </a:r>
            <a:r>
              <a:rPr lang="nl-NL" sz="4000" b="1" spc="-250" dirty="0" smtClean="0">
                <a:solidFill>
                  <a:srgbClr val="81BC49"/>
                </a:solidFill>
                <a:latin typeface="Arial"/>
                <a:cs typeface="Arial"/>
              </a:rPr>
              <a:t>Presentator</a:t>
            </a:r>
            <a:endParaRPr lang="en-US" sz="4000" b="1" spc="-250" dirty="0">
              <a:solidFill>
                <a:srgbClr val="81BC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8062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groe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marL="0" indent="1080000" algn="l">
              <a:spcBef>
                <a:spcPts val="0"/>
              </a:spcBef>
              <a:spcAft>
                <a:spcPts val="0"/>
              </a:spcAft>
              <a:defRPr sz="11000" b="1" spc="-45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5462" y="-87570"/>
            <a:ext cx="1478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kern="1200" spc="-450" dirty="0" smtClean="0">
                <a:solidFill>
                  <a:srgbClr val="3CADB2"/>
                </a:solidFill>
                <a:latin typeface="Arial"/>
                <a:cs typeface="Arial"/>
              </a:rPr>
              <a:t>#.</a:t>
            </a:r>
            <a:endParaRPr lang="en-US" sz="11000" b="1" i="0" kern="1200" spc="-450" dirty="0">
              <a:solidFill>
                <a:srgbClr val="3CADB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31103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uw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8229600" cy="998660"/>
          </a:xfrm>
        </p:spPr>
        <p:txBody>
          <a:bodyPr>
            <a:noAutofit/>
          </a:bodyPr>
          <a:lstStyle>
            <a:lvl1pPr marL="0" indent="1080000" algn="l">
              <a:spcBef>
                <a:spcPts val="0"/>
              </a:spcBef>
              <a:spcAft>
                <a:spcPts val="0"/>
              </a:spcAft>
              <a:defRPr sz="11000" b="1" spc="-45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5462" y="-87570"/>
            <a:ext cx="14786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kern="1200" spc="-450" dirty="0" smtClean="0">
                <a:solidFill>
                  <a:srgbClr val="81BC49"/>
                </a:solidFill>
                <a:latin typeface="Arial"/>
                <a:cs typeface="Arial"/>
              </a:rPr>
              <a:t>#.</a:t>
            </a:r>
            <a:endParaRPr lang="en-US" sz="11000" b="1" i="0" kern="1200" spc="-450" dirty="0">
              <a:solidFill>
                <a:srgbClr val="81BC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32302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601922"/>
            <a:ext cx="6400800" cy="2819899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/>
              <a:buChar char="•"/>
              <a:defRPr sz="200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8229600" cy="998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br>
              <a:rPr lang="nl-NL" dirty="0" smtClean="0"/>
            </a:b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99A98"/>
                </a:solidFill>
                <a:latin typeface="MS Reference Sans Serif"/>
                <a:cs typeface="MS Reference Sans Serif"/>
              </a:defRPr>
            </a:lvl1pPr>
          </a:lstStyle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92359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laat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9263" y="1601788"/>
            <a:ext cx="8229600" cy="2901950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8229600" cy="998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br>
              <a:rPr lang="nl-NL" dirty="0" smtClean="0"/>
            </a:b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99A98"/>
                </a:solidFill>
                <a:latin typeface="MS Reference Sans Serif"/>
                <a:cs typeface="MS Reference Sans Serif"/>
              </a:defRPr>
            </a:lvl1pPr>
          </a:lstStyle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14554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link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3657045" cy="1550880"/>
          </a:xfrm>
        </p:spPr>
        <p:txBody>
          <a:bodyPr/>
          <a:lstStyle>
            <a:lvl1pPr>
              <a:defRPr>
                <a:solidFill>
                  <a:srgbClr val="00522C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0000" y="2078916"/>
            <a:ext cx="3948324" cy="220308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2000">
                <a:solidFill>
                  <a:srgbClr val="FFFFFF"/>
                </a:solidFill>
                <a:latin typeface="MS Reference Sans Serif"/>
                <a:cs typeface="MS Reference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040000" y="360363"/>
            <a:ext cx="3663950" cy="42481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438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rech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613" y="360000"/>
            <a:ext cx="3931174" cy="1550880"/>
          </a:xfrm>
        </p:spPr>
        <p:txBody>
          <a:bodyPr/>
          <a:lstStyle>
            <a:lvl1pPr algn="r">
              <a:defRPr>
                <a:solidFill>
                  <a:srgbClr val="00522C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55626" y="2078916"/>
            <a:ext cx="3948324" cy="280315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2000">
                <a:solidFill>
                  <a:srgbClr val="FFFFFF"/>
                </a:solidFill>
                <a:latin typeface="MS Reference Sans Serif"/>
                <a:cs typeface="MS Reference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000" y="360363"/>
            <a:ext cx="3663950" cy="42481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0677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link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3657045" cy="1550880"/>
          </a:xfrm>
        </p:spPr>
        <p:txBody>
          <a:bodyPr/>
          <a:lstStyle>
            <a:lvl1pPr>
              <a:defRPr>
                <a:solidFill>
                  <a:srgbClr val="003E5C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0000" y="2078916"/>
            <a:ext cx="3948324" cy="280315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/>
              <a:buNone/>
              <a:defRPr sz="2000">
                <a:solidFill>
                  <a:srgbClr val="FFFFFF"/>
                </a:solidFill>
                <a:latin typeface="MS Reference Sans Serif"/>
                <a:cs typeface="MS Reference Sans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040000" y="360363"/>
            <a:ext cx="3663950" cy="42481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505150"/>
                </a:solidFill>
                <a:latin typeface="MS Reference Sans Serif"/>
                <a:cs typeface="MS Reference Sans Serif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44099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360000"/>
            <a:ext cx="8229600" cy="998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br>
              <a:rPr lang="nl-NL" dirty="0" smtClean="0"/>
            </a:b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99A98"/>
                </a:solidFill>
                <a:latin typeface="MS Reference Sans Serif"/>
                <a:cs typeface="MS Reference Sans Serif"/>
              </a:defRPr>
            </a:lvl1pPr>
          </a:lstStyle>
          <a:p>
            <a:fld id="{FADABEA6-D2F9-CD48-BDD0-7A06685629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1" r:id="rId3"/>
    <p:sldLayoutId id="2147483656" r:id="rId4"/>
    <p:sldLayoutId id="2147483649" r:id="rId5"/>
    <p:sldLayoutId id="2147483652" r:id="rId6"/>
    <p:sldLayoutId id="2147483650" r:id="rId7"/>
    <p:sldLayoutId id="2147483653" r:id="rId8"/>
    <p:sldLayoutId id="2147483654" r:id="rId9"/>
    <p:sldLayoutId id="2147483655" r:id="rId10"/>
    <p:sldLayoutId id="2147483661" r:id="rId11"/>
  </p:sldLayoutIdLst>
  <p:transition spd="slow">
    <p:randomBar dir="vert"/>
  </p:transition>
  <p:hf hdr="0" ftr="0" dt="0"/>
  <p:txStyles>
    <p:titleStyle>
      <a:lvl1pPr indent="0" algn="l" defTabSz="457200" rtl="0" eaLnBrk="1" latinLnBrk="0" hangingPunct="1">
        <a:lnSpc>
          <a:spcPct val="70000"/>
        </a:lnSpc>
        <a:spcBef>
          <a:spcPts val="0"/>
        </a:spcBef>
        <a:spcAft>
          <a:spcPts val="0"/>
        </a:spcAft>
        <a:buNone/>
        <a:defRPr sz="4400" b="1" kern="1200" spc="-200">
          <a:solidFill>
            <a:srgbClr val="3CADB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groenezaak.com/wp-content/uploads/2015/05/Circular-Economy-Package-Manifesto-20-5-201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33669"/>
            <a:ext cx="5874600" cy="1369358"/>
          </a:xfrm>
        </p:spPr>
        <p:txBody>
          <a:bodyPr/>
          <a:lstStyle/>
          <a:p>
            <a:r>
              <a:rPr lang="en-GB" sz="2800" spc="0" dirty="0" smtClean="0"/>
              <a:t>More prosperity, new jobs:</a:t>
            </a:r>
            <a:br>
              <a:rPr lang="en-GB" sz="2800" spc="0" dirty="0" smtClean="0"/>
            </a:br>
            <a:r>
              <a:rPr lang="en-GB" sz="1400" spc="0" dirty="0" smtClean="0"/>
              <a:t/>
            </a:r>
            <a:br>
              <a:rPr lang="en-GB" sz="1400" spc="0" dirty="0" smtClean="0"/>
            </a:br>
            <a:r>
              <a:rPr lang="en-GB" sz="2800" spc="0" dirty="0" smtClean="0"/>
              <a:t>A business </a:t>
            </a:r>
            <a:r>
              <a:rPr lang="en-GB" sz="2800" spc="0" dirty="0"/>
              <a:t>perspective on Circular E</a:t>
            </a:r>
            <a:r>
              <a:rPr lang="en-GB" sz="2800" spc="0" dirty="0" smtClean="0"/>
              <a:t>conomy policy </a:t>
            </a:r>
            <a:br>
              <a:rPr lang="en-GB" sz="2800" spc="0" dirty="0" smtClean="0"/>
            </a:br>
            <a:r>
              <a:rPr lang="en-GB" sz="2800" spc="0" dirty="0"/>
              <a:t/>
            </a:r>
            <a:br>
              <a:rPr lang="en-GB" sz="2800" spc="0" dirty="0"/>
            </a:br>
            <a:r>
              <a:rPr lang="en-GB" sz="2800" spc="0" dirty="0" smtClean="0"/>
              <a:t/>
            </a:r>
            <a:br>
              <a:rPr lang="en-GB" sz="2800" spc="0" dirty="0" smtClean="0"/>
            </a:br>
            <a:r>
              <a:rPr lang="en-GB" sz="1800" spc="0" dirty="0" smtClean="0"/>
              <a:t>Arthur ten Wolde </a:t>
            </a:r>
            <a:br>
              <a:rPr lang="en-GB" sz="1800" spc="0" dirty="0" smtClean="0"/>
            </a:br>
            <a:r>
              <a:rPr lang="en-GB" sz="1800" spc="0" dirty="0" smtClean="0"/>
              <a:t>Manager Public Affairs Circular Economy </a:t>
            </a:r>
            <a:br>
              <a:rPr lang="en-GB" sz="1800" spc="0" dirty="0" smtClean="0"/>
            </a:br>
            <a:r>
              <a:rPr lang="en-GB" sz="1800" spc="0" dirty="0" smtClean="0"/>
              <a:t>Sustainable Business Association </a:t>
            </a:r>
            <a:br>
              <a:rPr lang="en-GB" sz="1800" spc="0" dirty="0" smtClean="0"/>
            </a:br>
            <a:r>
              <a:rPr lang="en-GB" sz="1800" spc="0" dirty="0" smtClean="0"/>
              <a:t>De </a:t>
            </a:r>
            <a:r>
              <a:rPr lang="en-GB" sz="1800" spc="0" dirty="0"/>
              <a:t>Groene Zaak </a:t>
            </a:r>
            <a:r>
              <a:rPr lang="en-GB" sz="1800" spc="0" dirty="0" smtClean="0"/>
              <a:t/>
            </a:r>
            <a:br>
              <a:rPr lang="en-GB" sz="1800" spc="0" dirty="0" smtClean="0"/>
            </a:br>
            <a:r>
              <a:rPr lang="en-GB" sz="1800" spc="0" dirty="0" smtClean="0"/>
              <a:t/>
            </a:r>
            <a:br>
              <a:rPr lang="en-GB" sz="1800" spc="0" dirty="0" smtClean="0"/>
            </a:br>
            <a:r>
              <a:rPr lang="en-GB" sz="1600" spc="0" dirty="0" smtClean="0"/>
              <a:t>Make Resources Count</a:t>
            </a:r>
            <a:br>
              <a:rPr lang="en-GB" sz="1600" spc="0" dirty="0" smtClean="0"/>
            </a:br>
            <a:r>
              <a:rPr lang="en-GB" sz="1600" spc="0" dirty="0" smtClean="0"/>
              <a:t>Poznan, Poland, 27 October 2015</a:t>
            </a:r>
            <a:endParaRPr lang="en-GB" sz="1600" spc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0772" y="4232"/>
            <a:ext cx="2953228" cy="2552700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818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4361" y="4037759"/>
            <a:ext cx="1638300" cy="792937"/>
          </a:xfrm>
          <a:prstGeom prst="rect">
            <a:avLst/>
          </a:prstGeom>
        </p:spPr>
      </p:pic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450000" y="1143000"/>
            <a:ext cx="4566500" cy="4000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108700" y="4767263"/>
            <a:ext cx="2133600" cy="273844"/>
          </a:xfrm>
        </p:spPr>
        <p:txBody>
          <a:bodyPr/>
          <a:lstStyle/>
          <a:p>
            <a:fld id="{FADABEA6-D2F9-CD48-BDD0-7A06685629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6070600" y="397734"/>
            <a:ext cx="2768600" cy="639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4400" b="1" kern="1200" spc="-200">
                <a:solidFill>
                  <a:srgbClr val="3CADB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400" dirty="0" smtClean="0">
                <a:solidFill>
                  <a:srgbClr val="000000"/>
                </a:solidFill>
              </a:rPr>
              <a:t>Supported by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6987" y="3079662"/>
            <a:ext cx="1911350" cy="44573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3501729"/>
            <a:ext cx="1076213" cy="62858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5501" y="1904381"/>
            <a:ext cx="936736" cy="100580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50" y="1572020"/>
            <a:ext cx="1238250" cy="4667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5050" y="2246158"/>
            <a:ext cx="872447" cy="100331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6987" y="1398750"/>
            <a:ext cx="1800113" cy="32729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3300" y="3406012"/>
            <a:ext cx="1193799" cy="46411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12000" y="678198"/>
            <a:ext cx="1326299" cy="88419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1499" y="850030"/>
            <a:ext cx="1536701" cy="26401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614" y="188436"/>
            <a:ext cx="4859915" cy="495506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8857" y="4130313"/>
            <a:ext cx="1067602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791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Huge opportunities 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" y="1282374"/>
            <a:ext cx="4936247" cy="3139448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Up to € 600 billion per year 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in the </a:t>
            </a:r>
            <a:r>
              <a:rPr lang="en-GB" dirty="0">
                <a:solidFill>
                  <a:srgbClr val="000000"/>
                </a:solidFill>
              </a:rPr>
              <a:t>EU </a:t>
            </a:r>
            <a:r>
              <a:rPr lang="en-GB" dirty="0" smtClean="0">
                <a:solidFill>
                  <a:srgbClr val="000000"/>
                </a:solidFill>
              </a:rPr>
              <a:t>(€ 4 trillion globally)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3 </a:t>
            </a:r>
            <a:r>
              <a:rPr lang="en-GB" dirty="0">
                <a:solidFill>
                  <a:srgbClr val="000000"/>
                </a:solidFill>
              </a:rPr>
              <a:t>million </a:t>
            </a:r>
            <a:r>
              <a:rPr lang="en-GB" dirty="0" smtClean="0">
                <a:solidFill>
                  <a:srgbClr val="000000"/>
                </a:solidFill>
              </a:rPr>
              <a:t>jobs by 2030</a:t>
            </a:r>
          </a:p>
          <a:p>
            <a:r>
              <a:rPr lang="en-GB" dirty="0">
                <a:solidFill>
                  <a:srgbClr val="000000"/>
                </a:solidFill>
              </a:rPr>
              <a:t>Waste </a:t>
            </a:r>
            <a:r>
              <a:rPr lang="en-GB" dirty="0" smtClean="0">
                <a:solidFill>
                  <a:srgbClr val="000000"/>
                </a:solidFill>
              </a:rPr>
              <a:t>reduction and reduced environmental impact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3856" y="1282374"/>
            <a:ext cx="3410144" cy="16717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9" name="Afbeelding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94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The need for government policies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601922"/>
            <a:ext cx="4936246" cy="2819899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Government policies are needed accelerate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dirty="0" smtClean="0">
                <a:solidFill>
                  <a:srgbClr val="000000"/>
                </a:solidFill>
              </a:rPr>
              <a:t>mainstream the circular economy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Remove existing obstacles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Improve the ‘rules of the game’ of our economy in a systems approach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70" y="1583033"/>
            <a:ext cx="3495030" cy="23183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8" name="Afbeelding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420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Sub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 descr="Schermafbeelding 2015-03-04 om 10.45.1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800" y="0"/>
            <a:ext cx="9042400" cy="5143500"/>
          </a:xfrm>
          <a:prstGeom prst="rect">
            <a:avLst/>
          </a:prstGeom>
        </p:spPr>
      </p:pic>
      <p:pic>
        <p:nvPicPr>
          <p:cNvPr id="10" name="Afbeelding 9" descr="Schermafbeelding 2015-03-04 om 10.45.16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17433" y="39646"/>
            <a:ext cx="4000668" cy="798554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800" y="113589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 Unicode MS"/>
                <a:cs typeface="Arial Unicode MS"/>
              </a:rPr>
              <a:t>www.govsgocircular.com</a:t>
            </a:r>
            <a:endParaRPr lang="nl-NL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351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What we ask: (1)</a:t>
            </a:r>
            <a:br>
              <a:rPr lang="en-US" dirty="0" smtClean="0"/>
            </a:br>
            <a:r>
              <a:rPr lang="en-US" dirty="0" smtClean="0"/>
              <a:t>Strong government policies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597609"/>
            <a:ext cx="6103200" cy="2996934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Extend </a:t>
            </a:r>
            <a:r>
              <a:rPr lang="en-GB" dirty="0">
                <a:solidFill>
                  <a:srgbClr val="000000"/>
                </a:solidFill>
              </a:rPr>
              <a:t>binding targets to cover the full </a:t>
            </a:r>
            <a:r>
              <a:rPr lang="en-GB" dirty="0" smtClean="0">
                <a:solidFill>
                  <a:srgbClr val="000000"/>
                </a:solidFill>
              </a:rPr>
              <a:t>chain (reuse, repair etc.)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Use EU-wide legislation, harmonisation, national action plans, Green Deals and guidelines for member states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59790" y="1597609"/>
            <a:ext cx="1986261" cy="22216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9" name="Afbeelding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785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What we ask: (2)</a:t>
            </a:r>
            <a:br>
              <a:rPr lang="en-US" dirty="0" smtClean="0"/>
            </a:br>
            <a:r>
              <a:rPr lang="en-US" dirty="0" smtClean="0"/>
              <a:t>Financial incentives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646293"/>
            <a:ext cx="5938100" cy="281989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Introduce </a:t>
            </a:r>
            <a:r>
              <a:rPr lang="en-GB" sz="1600" b="1" dirty="0" smtClean="0">
                <a:solidFill>
                  <a:srgbClr val="000000"/>
                </a:solidFill>
              </a:rPr>
              <a:t>financial incentives </a:t>
            </a:r>
            <a:r>
              <a:rPr lang="en-GB" sz="1600" dirty="0" smtClean="0">
                <a:solidFill>
                  <a:srgbClr val="000000"/>
                </a:solidFill>
              </a:rPr>
              <a:t>for companies and consumers to favour circular </a:t>
            </a:r>
            <a:r>
              <a:rPr lang="en-GB" sz="1600" dirty="0">
                <a:solidFill>
                  <a:srgbClr val="000000"/>
                </a:solidFill>
              </a:rPr>
              <a:t>business </a:t>
            </a:r>
            <a:r>
              <a:rPr lang="en-GB" sz="1600" dirty="0" smtClean="0">
                <a:solidFill>
                  <a:srgbClr val="000000"/>
                </a:solidFill>
              </a:rPr>
              <a:t>models:</a:t>
            </a:r>
            <a:br>
              <a:rPr lang="en-GB" sz="1600" dirty="0" smtClean="0">
                <a:solidFill>
                  <a:srgbClr val="000000"/>
                </a:solidFill>
              </a:rPr>
            </a:br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1600" dirty="0" smtClean="0">
                <a:solidFill>
                  <a:srgbClr val="000000"/>
                </a:solidFill>
              </a:rPr>
              <a:t>Implement </a:t>
            </a:r>
            <a:r>
              <a:rPr lang="en-GB" sz="1600" dirty="0">
                <a:solidFill>
                  <a:srgbClr val="000000"/>
                </a:solidFill>
              </a:rPr>
              <a:t>Green Public </a:t>
            </a:r>
            <a:r>
              <a:rPr lang="en-GB" sz="1600" dirty="0" smtClean="0">
                <a:solidFill>
                  <a:srgbClr val="000000"/>
                </a:solidFill>
              </a:rPr>
              <a:t>Procurement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Taxation: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- Allow for VAT differentiation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- Tax shift from labour to resources (Green Deal)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 smtClean="0">
                <a:solidFill>
                  <a:srgbClr val="000000"/>
                </a:solidFill>
              </a:rPr>
              <a:t>Extended Producer Responsibility 2.0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9" name="Afbeelding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8592" y="1239520"/>
            <a:ext cx="2720838" cy="28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21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ask: (2)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Adapt and exploit existing measures, including: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1" y="1483262"/>
            <a:ext cx="5874599" cy="2819899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</a:rPr>
              <a:t>Extend </a:t>
            </a:r>
            <a:r>
              <a:rPr lang="en-GB" sz="1800" dirty="0" err="1" smtClean="0">
                <a:solidFill>
                  <a:srgbClr val="000000"/>
                </a:solidFill>
              </a:rPr>
              <a:t>Ecodesign</a:t>
            </a:r>
            <a:r>
              <a:rPr lang="en-GB" sz="1800" dirty="0" smtClean="0">
                <a:solidFill>
                  <a:srgbClr val="000000"/>
                </a:solidFill>
              </a:rPr>
              <a:t> Directive to Circular Design</a:t>
            </a:r>
          </a:p>
          <a:p>
            <a:r>
              <a:rPr lang="en-GB" sz="1800" dirty="0" smtClean="0">
                <a:solidFill>
                  <a:srgbClr val="000000"/>
                </a:solidFill>
              </a:rPr>
              <a:t>Horizon </a:t>
            </a:r>
            <a:r>
              <a:rPr lang="en-GB" sz="1800" dirty="0">
                <a:solidFill>
                  <a:srgbClr val="000000"/>
                </a:solidFill>
              </a:rPr>
              <a:t>2020 and the Eco-Innovation Programme, </a:t>
            </a:r>
            <a:r>
              <a:rPr lang="en-GB" sz="1800" dirty="0" smtClean="0">
                <a:solidFill>
                  <a:srgbClr val="000000"/>
                </a:solidFill>
              </a:rPr>
              <a:t>including calls for </a:t>
            </a:r>
            <a:r>
              <a:rPr lang="en-GB" sz="1800" dirty="0">
                <a:solidFill>
                  <a:srgbClr val="000000"/>
                </a:solidFill>
              </a:rPr>
              <a:t>change </a:t>
            </a:r>
            <a:r>
              <a:rPr lang="en-GB" sz="1800" i="1" dirty="0">
                <a:solidFill>
                  <a:srgbClr val="000000"/>
                </a:solidFill>
              </a:rPr>
              <a:t>of</a:t>
            </a:r>
            <a:r>
              <a:rPr lang="en-GB" sz="1800" dirty="0">
                <a:solidFill>
                  <a:srgbClr val="000000"/>
                </a:solidFill>
              </a:rPr>
              <a:t> the system </a:t>
            </a:r>
            <a:r>
              <a:rPr lang="en-GB" sz="1800" dirty="0" smtClean="0">
                <a:solidFill>
                  <a:srgbClr val="000000"/>
                </a:solidFill>
              </a:rPr>
              <a:t>(economic mechanism </a:t>
            </a:r>
            <a:r>
              <a:rPr lang="en-GB" sz="1800" dirty="0">
                <a:solidFill>
                  <a:srgbClr val="000000"/>
                </a:solidFill>
              </a:rPr>
              <a:t>design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and </a:t>
            </a:r>
            <a:r>
              <a:rPr lang="en-GB" sz="1800" dirty="0">
                <a:solidFill>
                  <a:srgbClr val="000000"/>
                </a:solidFill>
              </a:rPr>
              <a:t>an EU Institute for Circular </a:t>
            </a:r>
            <a:r>
              <a:rPr lang="en-GB" sz="1800" dirty="0" smtClean="0">
                <a:solidFill>
                  <a:srgbClr val="000000"/>
                </a:solidFill>
              </a:rPr>
              <a:t>Economy</a:t>
            </a:r>
          </a:p>
          <a:p>
            <a:r>
              <a:rPr lang="en-GB" sz="1800" dirty="0">
                <a:solidFill>
                  <a:srgbClr val="000000"/>
                </a:solidFill>
              </a:rPr>
              <a:t>Programmes for frontrunners, sectors and cross </a:t>
            </a:r>
            <a:r>
              <a:rPr lang="en-GB" sz="1800" dirty="0" smtClean="0">
                <a:solidFill>
                  <a:srgbClr val="000000"/>
                </a:solidFill>
              </a:rPr>
              <a:t>sectoral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51" y="4114800"/>
            <a:ext cx="3422844" cy="643264"/>
          </a:xfrm>
          <a:prstGeom prst="rect">
            <a:avLst/>
          </a:prstGeom>
          <a:ln w="19050">
            <a:solidFill>
              <a:srgbClr val="3CADB2"/>
            </a:solidFill>
          </a:ln>
        </p:spPr>
      </p:pic>
      <p:pic>
        <p:nvPicPr>
          <p:cNvPr id="9" name="Afbeelding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4114800"/>
            <a:ext cx="1066800" cy="63342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16079"/>
            <a:ext cx="1864360" cy="6419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97600" y="1622236"/>
            <a:ext cx="2811262" cy="18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902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360000"/>
            <a:ext cx="5954517" cy="1102519"/>
          </a:xfrm>
        </p:spPr>
        <p:txBody>
          <a:bodyPr>
            <a:normAutofit/>
          </a:bodyPr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054101"/>
            <a:ext cx="5859934" cy="3367722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For </a:t>
            </a:r>
            <a:r>
              <a:rPr lang="en-GB" sz="1600" dirty="0">
                <a:solidFill>
                  <a:srgbClr val="000000"/>
                </a:solidFill>
              </a:rPr>
              <a:t>the Manifesto see </a:t>
            </a:r>
            <a:r>
              <a:rPr lang="en-GB" sz="1200" dirty="0">
                <a:solidFill>
                  <a:srgbClr val="000000"/>
                </a:solidFill>
                <a:hlinkClick r:id="rId3"/>
              </a:rPr>
              <a:t>http://degroenezaak.com/wp-content/uploads/2015/05/Circular-Economy-Package-Manifesto-20-5-2015.</a:t>
            </a:r>
            <a:r>
              <a:rPr lang="en-GB" sz="1200" dirty="0" smtClean="0">
                <a:solidFill>
                  <a:srgbClr val="000000"/>
                </a:solidFill>
                <a:hlinkClick r:id="rId3"/>
              </a:rPr>
              <a:t>pdf</a:t>
            </a:r>
            <a:endParaRPr lang="en-GB" sz="12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GB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For more information please contact:</a:t>
            </a:r>
          </a:p>
          <a:p>
            <a:pPr marL="0" indent="0" algn="ctr"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Arthur </a:t>
            </a:r>
            <a:r>
              <a:rPr lang="en-GB" sz="1600" dirty="0">
                <a:solidFill>
                  <a:srgbClr val="000000"/>
                </a:solidFill>
              </a:rPr>
              <a:t>ten Wolde</a:t>
            </a:r>
          </a:p>
          <a:p>
            <a:pPr marL="0" indent="0" algn="ctr">
              <a:buNone/>
            </a:pPr>
            <a:r>
              <a:rPr lang="en-GB" sz="1600" dirty="0" err="1">
                <a:solidFill>
                  <a:srgbClr val="000000"/>
                </a:solidFill>
              </a:rPr>
              <a:t>arthur.ten.wolde@degroenezaak.com</a:t>
            </a:r>
            <a:endParaRPr lang="en-GB" sz="1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De </a:t>
            </a:r>
            <a:r>
              <a:rPr lang="en-GB" sz="1600" dirty="0" err="1">
                <a:solidFill>
                  <a:srgbClr val="000000"/>
                </a:solidFill>
              </a:rPr>
              <a:t>Groene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Zaak</a:t>
            </a:r>
            <a:endParaRPr lang="en-GB" sz="1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Spaces </a:t>
            </a:r>
            <a:r>
              <a:rPr lang="en-GB" sz="1600" dirty="0">
                <a:solidFill>
                  <a:srgbClr val="000000"/>
                </a:solidFill>
              </a:rPr>
              <a:t>Den Haag / Rode </a:t>
            </a:r>
            <a:r>
              <a:rPr lang="en-GB" sz="1600" dirty="0" err="1" smtClean="0">
                <a:solidFill>
                  <a:srgbClr val="000000"/>
                </a:solidFill>
              </a:rPr>
              <a:t>Olifant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1600" dirty="0" err="1" smtClean="0">
                <a:solidFill>
                  <a:srgbClr val="000000"/>
                </a:solidFill>
              </a:rPr>
              <a:t>Zuid</a:t>
            </a:r>
            <a:r>
              <a:rPr lang="en-GB" sz="1600" dirty="0" err="1">
                <a:solidFill>
                  <a:srgbClr val="000000"/>
                </a:solidFill>
              </a:rPr>
              <a:t>-Hollandlaan</a:t>
            </a:r>
            <a:r>
              <a:rPr lang="en-GB" sz="1600" dirty="0">
                <a:solidFill>
                  <a:srgbClr val="000000"/>
                </a:solidFill>
              </a:rPr>
              <a:t> 7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rgbClr val="000000"/>
                </a:solidFill>
              </a:rPr>
              <a:t>2596 AL  </a:t>
            </a:r>
            <a:r>
              <a:rPr lang="en-GB" sz="1600" dirty="0" smtClean="0">
                <a:solidFill>
                  <a:srgbClr val="000000"/>
                </a:solidFill>
              </a:rPr>
              <a:t>THE HAGUE</a:t>
            </a: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THE NETHERLANDS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6246" y="4228156"/>
            <a:ext cx="3537036" cy="66472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ABEA6-D2F9-CD48-BDD0-7A06685629B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4517" y="391759"/>
            <a:ext cx="2739484" cy="36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414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464A061D3C74DA9850D94235D8F31" ma:contentTypeVersion="0" ma:contentTypeDescription="Een nieuw document maken." ma:contentTypeScope="" ma:versionID="5690b2475d231fea1c526518678abc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82A8C-6AEF-4D28-9F17-44387ED46AF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209416-7E6F-4B4B-9915-3E093B02AD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A181B-B993-4C44-A096-BEB2DBBEE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193</Words>
  <Application>Microsoft Office PowerPoint</Application>
  <PresentationFormat>On-screen Show (16:9)</PresentationFormat>
  <Paragraphs>51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More prosperity, new jobs:  A business perspective on Circular Economy policy    Arthur ten Wolde  Manager Public Affairs Circular Economy  Sustainable Business Association  De Groene Zaak   Make Resources Count Poznan, Poland, 27 October 2015</vt:lpstr>
      <vt:lpstr>Slide 2</vt:lpstr>
      <vt:lpstr>Huge opportunities  </vt:lpstr>
      <vt:lpstr>The need for government policies</vt:lpstr>
      <vt:lpstr>Slide 5</vt:lpstr>
      <vt:lpstr>What we ask: (1) Strong government policies</vt:lpstr>
      <vt:lpstr>What we ask: (2) Financial incentives </vt:lpstr>
      <vt:lpstr>What we ask: (2) Adapt and exploit existing measures, including: 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Piotr</cp:lastModifiedBy>
  <cp:revision>418</cp:revision>
  <cp:lastPrinted>2015-03-04T10:27:40Z</cp:lastPrinted>
  <dcterms:created xsi:type="dcterms:W3CDTF">2013-07-09T10:33:05Z</dcterms:created>
  <dcterms:modified xsi:type="dcterms:W3CDTF">2015-10-26T07:54:28Z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0x0101002CF464A061D3C74DA9850D94235D8F31</vt:lpwstr>
  </property>
</Properties>
</file>